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276" r:id="rId2"/>
    <p:sldId id="277" r:id="rId3"/>
    <p:sldId id="278" r:id="rId4"/>
    <p:sldId id="279" r:id="rId5"/>
    <p:sldId id="280" r:id="rId6"/>
    <p:sldId id="282" r:id="rId7"/>
    <p:sldId id="283" r:id="rId8"/>
    <p:sldId id="284" r:id="rId9"/>
  </p:sldIdLst>
  <p:sldSz cx="9144000" cy="6858000" type="screen4x3"/>
  <p:notesSz cx="6858000" cy="9144000"/>
  <p:custDataLst>
    <p:tags r:id="rId12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2C613"/>
    <a:srgbClr val="DDDA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1" autoAdjust="0"/>
    <p:restoredTop sz="94660"/>
  </p:normalViewPr>
  <p:slideViewPr>
    <p:cSldViewPr>
      <p:cViewPr>
        <p:scale>
          <a:sx n="90" d="100"/>
          <a:sy n="90" d="100"/>
        </p:scale>
        <p:origin x="-1110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47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286CC-C641-4A82-9120-4C5762E20AFA}" type="datetimeFigureOut">
              <a:rPr lang="de-AT" smtClean="0"/>
              <a:t>06.03.2013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F8A473-9305-423D-99A2-7E1FBDA4994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23234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DAFFC9B-DAD0-4097-82FF-4F08AB27E7A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453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395536" y="6165304"/>
            <a:ext cx="842493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Rechteck 3"/>
          <p:cNvSpPr/>
          <p:nvPr userDrawn="1"/>
        </p:nvSpPr>
        <p:spPr>
          <a:xfrm>
            <a:off x="395536" y="1412776"/>
            <a:ext cx="8424936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29816" y="980728"/>
            <a:ext cx="5470376" cy="792088"/>
          </a:xfrm>
        </p:spPr>
        <p:txBody>
          <a:bodyPr anchor="t" anchorCtr="0">
            <a:noAutofit/>
          </a:bodyPr>
          <a:lstStyle>
            <a:lvl1pPr algn="l">
              <a:defRPr sz="4600"/>
            </a:lvl1pPr>
          </a:lstStyle>
          <a:p>
            <a:r>
              <a:rPr lang="de-DE" dirty="0" smtClean="0"/>
              <a:t>Titelmasterformat</a:t>
            </a:r>
            <a:endParaRPr lang="de-AT" dirty="0"/>
          </a:p>
        </p:txBody>
      </p:sp>
      <p:pic>
        <p:nvPicPr>
          <p:cNvPr id="2050" name="Picture 2" descr="X:\projekte und webs\MiniWebs - eh. Intranet\Frühblüher\Logo_E_RGB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64" b="10524"/>
          <a:stretch/>
        </p:blipFill>
        <p:spPr bwMode="auto">
          <a:xfrm>
            <a:off x="0" y="5051193"/>
            <a:ext cx="1295393" cy="1806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Gerade Verbindung 10"/>
          <p:cNvCxnSpPr/>
          <p:nvPr userDrawn="1"/>
        </p:nvCxnSpPr>
        <p:spPr>
          <a:xfrm>
            <a:off x="899592" y="1664804"/>
            <a:ext cx="7345568" cy="0"/>
          </a:xfrm>
          <a:prstGeom prst="line">
            <a:avLst/>
          </a:prstGeom>
          <a:ln w="6350" cmpd="sng">
            <a:solidFill>
              <a:srgbClr val="A2C61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hteck 12"/>
          <p:cNvSpPr/>
          <p:nvPr userDrawn="1"/>
        </p:nvSpPr>
        <p:spPr>
          <a:xfrm>
            <a:off x="6804248" y="6392361"/>
            <a:ext cx="15129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rgbClr val="575757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www.edugroup.at</a:t>
            </a:r>
            <a:endParaRPr lang="de-AT" sz="1400" b="1" dirty="0"/>
          </a:p>
        </p:txBody>
      </p:sp>
      <p:sp>
        <p:nvSpPr>
          <p:cNvPr id="14" name="Inhaltsplatzhalter 2"/>
          <p:cNvSpPr>
            <a:spLocks noGrp="1"/>
          </p:cNvSpPr>
          <p:nvPr>
            <p:ph idx="1" hasCustomPrompt="1"/>
          </p:nvPr>
        </p:nvSpPr>
        <p:spPr>
          <a:xfrm>
            <a:off x="827584" y="1772816"/>
            <a:ext cx="7417576" cy="1512168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180975" indent="0">
              <a:spcBef>
                <a:spcPts val="0"/>
              </a:spcBef>
              <a:defRPr sz="1800"/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641953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403159"/>
            <a:ext cx="7704856" cy="1143000"/>
          </a:xfrm>
        </p:spPr>
        <p:txBody>
          <a:bodyPr lIns="0" tIns="0" rIns="0" bIns="0" anchor="b" anchorCtr="0">
            <a:noAutofit/>
          </a:bodyPr>
          <a:lstStyle>
            <a:lvl1pPr>
              <a:defRPr sz="4000"/>
            </a:lvl1pPr>
          </a:lstStyle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55576" y="1744217"/>
            <a:ext cx="7704856" cy="4133055"/>
          </a:xfrm>
        </p:spPr>
        <p:txBody>
          <a:bodyPr>
            <a:normAutofit/>
          </a:bodyPr>
          <a:lstStyle>
            <a:lvl1pPr marL="180975" indent="-180975">
              <a:spcBef>
                <a:spcPts val="0"/>
              </a:spcBef>
              <a:defRPr sz="2000"/>
            </a:lvl1pPr>
            <a:lvl2pPr marL="180975" indent="0">
              <a:spcBef>
                <a:spcPts val="0"/>
              </a:spcBef>
              <a:defRPr sz="1800"/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976583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alt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704856" cy="1143000"/>
          </a:xfrm>
        </p:spPr>
        <p:txBody>
          <a:bodyPr lIns="0" tIns="0" rIns="0" bIns="0" anchor="b" anchorCtr="0"/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55576" y="1744216"/>
            <a:ext cx="3740224" cy="4133056"/>
          </a:xfrm>
        </p:spPr>
        <p:txBody>
          <a:bodyPr>
            <a:normAutofit/>
          </a:bodyPr>
          <a:lstStyle>
            <a:lvl1pPr marL="180975" indent="-180975">
              <a:spcBef>
                <a:spcPts val="0"/>
              </a:spcBef>
              <a:defRPr sz="1800"/>
            </a:lvl1pPr>
            <a:lvl2pPr marL="180975" indent="0">
              <a:spcBef>
                <a:spcPts val="0"/>
              </a:spcBef>
              <a:defRPr sz="18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20208" y="1744216"/>
            <a:ext cx="3740224" cy="4133056"/>
          </a:xfrm>
        </p:spPr>
        <p:txBody>
          <a:bodyPr>
            <a:normAutofit/>
          </a:bodyPr>
          <a:lstStyle>
            <a:lvl1pPr marL="180975" indent="-180975" algn="l" defTabSz="914400" rtl="0" eaLnBrk="1" latinLnBrk="0" hangingPunct="1">
              <a:spcBef>
                <a:spcPts val="0"/>
              </a:spcBef>
              <a:defRPr lang="de-DE" sz="1800" b="1" kern="1200" dirty="0" smtClean="0">
                <a:solidFill>
                  <a:srgbClr val="50505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0" algn="l" defTabSz="914400" rtl="0" eaLnBrk="1" latinLnBrk="0" hangingPunct="1">
              <a:spcBef>
                <a:spcPts val="0"/>
              </a:spcBef>
              <a:defRPr lang="de-DE" sz="1800" b="0" kern="1200" dirty="0" smtClean="0">
                <a:solidFill>
                  <a:srgbClr val="505050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847315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cxnSp>
        <p:nvCxnSpPr>
          <p:cNvPr id="8" name="Gerade Verbindung 7"/>
          <p:cNvCxnSpPr/>
          <p:nvPr userDrawn="1"/>
        </p:nvCxnSpPr>
        <p:spPr>
          <a:xfrm flipH="1">
            <a:off x="755576" y="1484784"/>
            <a:ext cx="7812868" cy="0"/>
          </a:xfrm>
          <a:prstGeom prst="line">
            <a:avLst/>
          </a:prstGeom>
          <a:ln>
            <a:solidFill>
              <a:srgbClr val="A2C6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467544" y="6243976"/>
            <a:ext cx="8209664" cy="497392"/>
            <a:chOff x="467544" y="6243976"/>
            <a:chExt cx="8209664" cy="497392"/>
          </a:xfrm>
        </p:grpSpPr>
        <p:pic>
          <p:nvPicPr>
            <p:cNvPr id="6" name="Grafik 5"/>
            <p:cNvPicPr/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7544" y="6289629"/>
              <a:ext cx="376449" cy="451739"/>
            </a:xfrm>
            <a:prstGeom prst="rect">
              <a:avLst/>
            </a:prstGeom>
          </p:spPr>
        </p:pic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827584" y="6431662"/>
              <a:ext cx="3910045" cy="2308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900" b="0" i="0" u="none" strike="noStrike" cap="none" normalizeH="0" baseline="0" dirty="0" smtClean="0">
                  <a:ln>
                    <a:noFill/>
                  </a:ln>
                  <a:solidFill>
                    <a:srgbClr val="575757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© Education Group GmbH | www.edugroup.at/praxis/</a:t>
              </a:r>
              <a:r>
                <a:rPr kumimoji="0" lang="en-GB" sz="900" b="0" i="0" u="none" strike="noStrike" cap="none" normalizeH="0" baseline="0" dirty="0" err="1" smtClean="0">
                  <a:ln>
                    <a:noFill/>
                  </a:ln>
                  <a:solidFill>
                    <a:srgbClr val="575757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Miniweb</a:t>
              </a:r>
              <a:r>
                <a:rPr kumimoji="0" lang="en-GB" sz="900" b="0" i="0" u="none" strike="noStrike" cap="none" normalizeH="0" baseline="0" dirty="0" smtClean="0">
                  <a:ln>
                    <a:noFill/>
                  </a:ln>
                  <a:solidFill>
                    <a:srgbClr val="575757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/</a:t>
              </a:r>
              <a:r>
                <a:rPr kumimoji="0" lang="en-GB" sz="900" b="0" i="0" u="none" strike="noStrike" cap="none" normalizeH="0" baseline="0" dirty="0" err="1" smtClean="0">
                  <a:ln>
                    <a:noFill/>
                  </a:ln>
                  <a:solidFill>
                    <a:srgbClr val="575757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Frühblüher</a:t>
              </a:r>
              <a:endParaRPr kumimoji="0" lang="en-GB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524328" y="6243976"/>
              <a:ext cx="1152880" cy="2308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0" lang="en-GB" sz="900" b="1" i="0" u="none" strike="noStrike" cap="none" normalizeH="0" baseline="0" dirty="0" smtClean="0">
                  <a:ln>
                    <a:noFill/>
                  </a:ln>
                  <a:solidFill>
                    <a:srgbClr val="575757"/>
                  </a:solidFill>
                  <a:effectLst/>
                  <a:latin typeface="Arial" pitchFamily="34" charset="0"/>
                  <a:ea typeface="Calibri" pitchFamily="34" charset="0"/>
                  <a:cs typeface="Arial" pitchFamily="34" charset="0"/>
                </a:rPr>
                <a:t>www.edugroup.at</a:t>
              </a:r>
              <a:endParaRPr lang="de-AT" sz="1000" b="1" dirty="0"/>
            </a:p>
          </p:txBody>
        </p:sp>
        <p:cxnSp>
          <p:nvCxnSpPr>
            <p:cNvPr id="11" name="Gerade Verbindung 10"/>
            <p:cNvCxnSpPr/>
            <p:nvPr userDrawn="1"/>
          </p:nvCxnSpPr>
          <p:spPr>
            <a:xfrm flipH="1">
              <a:off x="921205" y="6446076"/>
              <a:ext cx="7719247" cy="0"/>
            </a:xfrm>
            <a:prstGeom prst="line">
              <a:avLst/>
            </a:prstGeom>
            <a:ln>
              <a:solidFill>
                <a:srgbClr val="A2C6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2796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2700" b="1" kern="1200">
          <a:solidFill>
            <a:srgbClr val="50505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60363" indent="-184150" algn="l" defTabSz="914400" rtl="0" eaLnBrk="1" latinLnBrk="0" hangingPunct="1">
        <a:spcBef>
          <a:spcPct val="20000"/>
        </a:spcBef>
        <a:buClr>
          <a:srgbClr val="D2E401"/>
        </a:buClr>
        <a:buFont typeface="Wingdings" pitchFamily="2" charset="2"/>
        <a:buChar char="§"/>
        <a:defRPr sz="1800" b="0" kern="1200">
          <a:solidFill>
            <a:srgbClr val="505050"/>
          </a:solidFill>
          <a:latin typeface="Arial" pitchFamily="34" charset="0"/>
          <a:ea typeface="+mn-ea"/>
          <a:cs typeface="Arial" pitchFamily="34" charset="0"/>
        </a:defRPr>
      </a:lvl1pPr>
      <a:lvl2pPr marL="742950" indent="-382588" algn="l" defTabSz="914400" rtl="0" eaLnBrk="1" latinLnBrk="0" hangingPunct="1">
        <a:spcBef>
          <a:spcPct val="20000"/>
        </a:spcBef>
        <a:buFontTx/>
        <a:buNone/>
        <a:defRPr sz="1800" kern="1200">
          <a:solidFill>
            <a:srgbClr val="505050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505050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505050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505050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Das Schaf</a:t>
            </a:r>
            <a:endParaRPr lang="de-AT" dirty="0"/>
          </a:p>
        </p:txBody>
      </p:sp>
      <p:pic>
        <p:nvPicPr>
          <p:cNvPr id="4" name="Picture 4" descr="Lam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933" y="2421434"/>
            <a:ext cx="3884267" cy="302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7978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7308000" y="212400"/>
            <a:ext cx="1584000" cy="1486800"/>
          </a:xfrm>
          <a:prstGeom prst="rect">
            <a:avLst/>
          </a:prstGeom>
          <a:solidFill>
            <a:schemeClr val="bg1"/>
          </a:solidFill>
          <a:ln w="19050">
            <a:solidFill>
              <a:srgbClr val="A2C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Das Schaf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744217"/>
            <a:ext cx="7704856" cy="2404863"/>
          </a:xfrm>
        </p:spPr>
        <p:txBody>
          <a:bodyPr/>
          <a:lstStyle/>
          <a:p>
            <a:pPr marL="0" indent="0">
              <a:buNone/>
            </a:pPr>
            <a:r>
              <a:rPr lang="de-AT" dirty="0"/>
              <a:t>Schafe zählen zu den ältesten Haustieren der Welt. </a:t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r>
              <a:rPr lang="de-AT" dirty="0"/>
              <a:t>Seit vielen tausend Jahren liefern sie uns Milch, Fleisch und Wolle. Unser Hausschaf stammt vom europäischen Wildschaf, dem Mufflon, ab. </a:t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r>
              <a:rPr lang="de-AT" dirty="0"/>
              <a:t>Schafe sind Säugetiere und gehören zur Familie der Hornträger.</a:t>
            </a:r>
          </a:p>
        </p:txBody>
      </p:sp>
      <p:pic>
        <p:nvPicPr>
          <p:cNvPr id="5" name="Picture 14" descr="Lamm_kle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759" y="355612"/>
            <a:ext cx="1536482" cy="120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2443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Die Schaffamilie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744217"/>
            <a:ext cx="7704856" cy="4277071"/>
          </a:xfrm>
        </p:spPr>
        <p:txBody>
          <a:bodyPr>
            <a:normAutofit/>
          </a:bodyPr>
          <a:lstStyle/>
          <a:p>
            <a:r>
              <a:rPr lang="de-AT" dirty="0"/>
              <a:t>Das weibliche Schaf heißt Schaf. </a:t>
            </a:r>
            <a:endParaRPr lang="de-AT" dirty="0" smtClean="0"/>
          </a:p>
          <a:p>
            <a:r>
              <a:rPr lang="de-AT" dirty="0" smtClean="0"/>
              <a:t>Das </a:t>
            </a:r>
            <a:r>
              <a:rPr lang="de-AT" dirty="0"/>
              <a:t>männliche Schaf heißt </a:t>
            </a:r>
            <a:r>
              <a:rPr lang="de-AT" dirty="0" smtClean="0"/>
              <a:t>Widder.</a:t>
            </a:r>
          </a:p>
          <a:p>
            <a:r>
              <a:rPr lang="de-AT" dirty="0" smtClean="0"/>
              <a:t>Das </a:t>
            </a:r>
            <a:r>
              <a:rPr lang="de-AT" dirty="0"/>
              <a:t>Schafkind heißt Lamm. </a:t>
            </a:r>
            <a:endParaRPr lang="de-AT" dirty="0" smtClean="0"/>
          </a:p>
          <a:p>
            <a:endParaRPr lang="de-AT" dirty="0"/>
          </a:p>
          <a:p>
            <a:pPr marL="0" indent="0">
              <a:buNone/>
            </a:pPr>
            <a:r>
              <a:rPr lang="de-AT" dirty="0" smtClean="0"/>
              <a:t>Ein </a:t>
            </a:r>
            <a:r>
              <a:rPr lang="de-AT" dirty="0"/>
              <a:t>weiteres Familienmitglied ist der Hammel. Er ist ein männliches kastriertes Schaf. Das heißt, er kann keine Lämmer mehr zeugen</a:t>
            </a:r>
            <a:r>
              <a:rPr lang="de-AT" dirty="0" smtClean="0"/>
              <a:t>.</a:t>
            </a:r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de-AT" dirty="0"/>
              <a:t>Schafe sind Herdentiere. In diesen Herden gibt es allerdings keine strenge Rangordnung. </a:t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r>
              <a:rPr lang="de-AT" dirty="0"/>
              <a:t>Die Widder werden getrennt von der Schafherde gehalten und kommen nur zur Paarungszeit hinzu. </a:t>
            </a:r>
            <a:r>
              <a:rPr lang="de-AT" dirty="0" smtClean="0"/>
              <a:t> </a:t>
            </a:r>
            <a:endParaRPr lang="de-AT" dirty="0"/>
          </a:p>
        </p:txBody>
      </p:sp>
      <p:sp>
        <p:nvSpPr>
          <p:cNvPr id="4" name="Rechteck 3"/>
          <p:cNvSpPr/>
          <p:nvPr/>
        </p:nvSpPr>
        <p:spPr>
          <a:xfrm>
            <a:off x="7308000" y="212400"/>
            <a:ext cx="1584000" cy="1486800"/>
          </a:xfrm>
          <a:prstGeom prst="rect">
            <a:avLst/>
          </a:prstGeom>
          <a:solidFill>
            <a:schemeClr val="bg1"/>
          </a:solidFill>
          <a:ln w="19050">
            <a:solidFill>
              <a:srgbClr val="A2C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5" name="Picture 9" descr="J:\EDUHI\intranet\Tiere\Haustiere\grasende Schaf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640" y="427620"/>
            <a:ext cx="1514719" cy="1056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7671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Schafgruppen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dirty="0"/>
              <a:t>Hausschafe werden in 4 Gruppen </a:t>
            </a:r>
            <a:r>
              <a:rPr lang="de-AT" dirty="0" smtClean="0"/>
              <a:t>eingeteilt:</a:t>
            </a:r>
          </a:p>
          <a:p>
            <a:pPr marL="0" indent="0">
              <a:buNone/>
            </a:pPr>
            <a:endParaRPr lang="de-AT" dirty="0" smtClean="0"/>
          </a:p>
          <a:p>
            <a:r>
              <a:rPr lang="de-AT" dirty="0" smtClean="0"/>
              <a:t>Wollschafe </a:t>
            </a:r>
            <a:r>
              <a:rPr lang="de-AT" dirty="0"/>
              <a:t>– </a:t>
            </a:r>
            <a:r>
              <a:rPr lang="de-AT" dirty="0" smtClean="0"/>
              <a:t>Wolllieferant</a:t>
            </a:r>
          </a:p>
          <a:p>
            <a:endParaRPr lang="de-AT" dirty="0" smtClean="0"/>
          </a:p>
          <a:p>
            <a:r>
              <a:rPr lang="de-AT" dirty="0" smtClean="0"/>
              <a:t>Fleischschafe </a:t>
            </a:r>
            <a:r>
              <a:rPr lang="de-AT" dirty="0"/>
              <a:t>– </a:t>
            </a:r>
            <a:r>
              <a:rPr lang="de-AT" dirty="0" smtClean="0"/>
              <a:t>Fleischlieferant</a:t>
            </a:r>
          </a:p>
          <a:p>
            <a:endParaRPr lang="de-AT" dirty="0" smtClean="0"/>
          </a:p>
          <a:p>
            <a:r>
              <a:rPr lang="de-AT" dirty="0" smtClean="0"/>
              <a:t>Milchschafe </a:t>
            </a:r>
            <a:r>
              <a:rPr lang="de-AT" dirty="0"/>
              <a:t>– </a:t>
            </a:r>
            <a:r>
              <a:rPr lang="de-AT" dirty="0" smtClean="0"/>
              <a:t>Milchlieferant</a:t>
            </a:r>
          </a:p>
          <a:p>
            <a:endParaRPr lang="de-AT" dirty="0" smtClean="0"/>
          </a:p>
          <a:p>
            <a:r>
              <a:rPr lang="de-AT" dirty="0" smtClean="0"/>
              <a:t>Landschafe </a:t>
            </a:r>
            <a:r>
              <a:rPr lang="de-AT" dirty="0"/>
              <a:t>– lebende „Rasenmäher“</a:t>
            </a:r>
          </a:p>
        </p:txBody>
      </p:sp>
      <p:sp>
        <p:nvSpPr>
          <p:cNvPr id="5" name="Rechteck 4"/>
          <p:cNvSpPr/>
          <p:nvPr/>
        </p:nvSpPr>
        <p:spPr>
          <a:xfrm>
            <a:off x="7308000" y="212400"/>
            <a:ext cx="1584000" cy="1486800"/>
          </a:xfrm>
          <a:prstGeom prst="rect">
            <a:avLst/>
          </a:prstGeom>
          <a:solidFill>
            <a:schemeClr val="bg1"/>
          </a:solidFill>
          <a:ln w="19050">
            <a:solidFill>
              <a:srgbClr val="A2C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4" name="Picture 8" descr="J:\EDUHI\intranet\Tiere\Haustiere\Schaf 2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025" y="261988"/>
            <a:ext cx="999949" cy="1387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1774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7308000" y="212400"/>
            <a:ext cx="1584000" cy="1486800"/>
          </a:xfrm>
          <a:prstGeom prst="rect">
            <a:avLst/>
          </a:prstGeom>
          <a:solidFill>
            <a:schemeClr val="bg1"/>
          </a:solidFill>
          <a:ln w="19050">
            <a:solidFill>
              <a:srgbClr val="A2C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Aussehen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744217"/>
            <a:ext cx="7704856" cy="4133055"/>
          </a:xfrm>
        </p:spPr>
        <p:txBody>
          <a:bodyPr/>
          <a:lstStyle/>
          <a:p>
            <a:pPr marL="0" indent="0">
              <a:buNone/>
            </a:pPr>
            <a:r>
              <a:rPr lang="de-AT" b="1" dirty="0" smtClean="0"/>
              <a:t>Hörner</a:t>
            </a:r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>Die Hörner </a:t>
            </a:r>
            <a:r>
              <a:rPr lang="de-AT" dirty="0"/>
              <a:t>der Wildschafe sind kurz und leicht gebogen oder schneckenförmig gekrümmt, lang und spiralig gewunden. </a:t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r>
              <a:rPr lang="de-AT" dirty="0"/>
              <a:t>Das weibliche Schaf trägt kleinere Hörner. Manche Hausschafe tragen keine Hörner</a:t>
            </a:r>
            <a:r>
              <a:rPr lang="de-AT" dirty="0" smtClean="0"/>
              <a:t>.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b="1" dirty="0" smtClean="0"/>
              <a:t>Augen und Nase</a:t>
            </a:r>
            <a:r>
              <a:rPr lang="de-AT" dirty="0" smtClean="0"/>
              <a:t/>
            </a:r>
            <a:br>
              <a:rPr lang="de-AT" dirty="0" smtClean="0"/>
            </a:br>
            <a:r>
              <a:rPr lang="de-AT" dirty="0"/>
              <a:t>Schafe haben sehr große Augen, damit sie Feinde (zum Teil auf mehrere </a:t>
            </a:r>
            <a:r>
              <a:rPr lang="de-AT" dirty="0" smtClean="0"/>
              <a:t>100 Meter </a:t>
            </a:r>
            <a:r>
              <a:rPr lang="de-AT" dirty="0"/>
              <a:t>Entfernung) rechtzeitig entdecken können. </a:t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r>
              <a:rPr lang="de-AT" dirty="0"/>
              <a:t>Auch mit der feinen Nase können sie Raubtiere schon von weitem wahrnehmen.</a:t>
            </a:r>
          </a:p>
          <a:p>
            <a:pPr marL="0" indent="0">
              <a:buNone/>
            </a:pPr>
            <a:endParaRPr lang="de-AT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246048"/>
              </p:ext>
            </p:extLst>
          </p:nvPr>
        </p:nvGraphicFramePr>
        <p:xfrm>
          <a:off x="7310731" y="302779"/>
          <a:ext cx="1528104" cy="1389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Image" r:id="rId3" imgW="2946032" imgH="2679365" progId="Photoshop.Image.6">
                  <p:embed/>
                </p:oleObj>
              </mc:Choice>
              <mc:Fallback>
                <p:oleObj name="Image" r:id="rId3" imgW="2946032" imgH="2679365" progId="Photoshop.Image.6">
                  <p:embed/>
                  <p:pic>
                    <p:nvPicPr>
                      <p:cNvPr id="0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0731" y="302779"/>
                        <a:ext cx="1528104" cy="13898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3177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Aussehen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744217"/>
            <a:ext cx="7704856" cy="4133055"/>
          </a:xfrm>
        </p:spPr>
        <p:txBody>
          <a:bodyPr/>
          <a:lstStyle/>
          <a:p>
            <a:pPr marL="0" indent="0">
              <a:buNone/>
            </a:pPr>
            <a:r>
              <a:rPr lang="de-AT" b="1" dirty="0" smtClean="0"/>
              <a:t>Wolle</a:t>
            </a:r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>Das </a:t>
            </a:r>
            <a:r>
              <a:rPr lang="de-AT" dirty="0"/>
              <a:t>Fell der Schafe ist schwarz, braun, grau, weiß oder meliert und wird zu Wolle verarbeitet. </a:t>
            </a:r>
            <a:r>
              <a:rPr lang="de-AT" dirty="0" smtClean="0"/>
              <a:t>Die </a:t>
            </a:r>
            <a:r>
              <a:rPr lang="de-AT" dirty="0"/>
              <a:t>Unterwolle ist dicht gekräuselt und darüber liegen dickere Haare. </a:t>
            </a:r>
            <a:endParaRPr lang="de-AT" dirty="0" smtClean="0"/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 smtClean="0"/>
              <a:t>Die </a:t>
            </a:r>
            <a:r>
              <a:rPr lang="de-AT" dirty="0"/>
              <a:t>Hautdrüsen des Schafes produzieren Fett, </a:t>
            </a:r>
            <a:r>
              <a:rPr lang="de-AT" dirty="0" smtClean="0"/>
              <a:t>das </a:t>
            </a:r>
            <a:r>
              <a:rPr lang="de-AT" dirty="0"/>
              <a:t>so genannte Lanolin. </a:t>
            </a:r>
            <a:r>
              <a:rPr lang="de-AT" dirty="0" smtClean="0"/>
              <a:t>Lanolin </a:t>
            </a:r>
            <a:r>
              <a:rPr lang="de-AT" dirty="0"/>
              <a:t>schützt somit die Wolle vor Nässe und selbst bei starkem Regen bleibt die Unterwolle schön warm und trocken. </a:t>
            </a:r>
            <a:endParaRPr lang="de-AT" dirty="0" smtClean="0"/>
          </a:p>
          <a:p>
            <a:pPr marL="0" indent="0">
              <a:buNone/>
            </a:pPr>
            <a:endParaRPr lang="de-AT" dirty="0" smtClean="0"/>
          </a:p>
          <a:p>
            <a:pPr marL="0" indent="0">
              <a:buNone/>
            </a:pPr>
            <a:r>
              <a:rPr lang="de-AT" dirty="0"/>
              <a:t>Jedes Jahr zwischen April und Juni werden die Schafe </a:t>
            </a:r>
            <a:r>
              <a:rPr lang="de-AT" dirty="0" smtClean="0"/>
              <a:t>geschoren. Ein </a:t>
            </a:r>
            <a:r>
              <a:rPr lang="de-AT" dirty="0"/>
              <a:t>Schaf liefert im Durchschnitt etwa dreieinhalb Kilogramm Wolle. Daraus kann man beispielsweise drei Pullover stricken.</a:t>
            </a:r>
          </a:p>
        </p:txBody>
      </p:sp>
      <p:sp>
        <p:nvSpPr>
          <p:cNvPr id="4" name="Rechteck 3"/>
          <p:cNvSpPr/>
          <p:nvPr/>
        </p:nvSpPr>
        <p:spPr>
          <a:xfrm>
            <a:off x="7308000" y="212400"/>
            <a:ext cx="1584000" cy="1486800"/>
          </a:xfrm>
          <a:prstGeom prst="rect">
            <a:avLst/>
          </a:prstGeom>
          <a:solidFill>
            <a:schemeClr val="bg1"/>
          </a:solidFill>
          <a:ln w="19050">
            <a:solidFill>
              <a:srgbClr val="A2C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6" name="Picture 8" descr="J:\EDUHI\intranet\Tiere\Haustiere\Schaf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 b="50000"/>
          <a:stretch>
            <a:fillRect/>
          </a:stretch>
        </p:blipFill>
        <p:spPr bwMode="auto">
          <a:xfrm>
            <a:off x="7517480" y="273158"/>
            <a:ext cx="1356433" cy="1415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9388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Fortpflanzung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744217"/>
            <a:ext cx="7704856" cy="45651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AT" dirty="0"/>
              <a:t>Mit etwa 2 Jahren ist ein Schaf bereits erwachsen und kann jedes Jahr Junge bekommen. </a:t>
            </a:r>
            <a:endParaRPr lang="de-AT" dirty="0" smtClean="0"/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 smtClean="0"/>
              <a:t>Im </a:t>
            </a:r>
            <a:r>
              <a:rPr lang="de-AT" dirty="0"/>
              <a:t>Herbst ist die so genannte Paarungszeit, wo die Widder zu den Schafen dürfen um sich fortzupflanzen</a:t>
            </a:r>
            <a:r>
              <a:rPr lang="de-AT" dirty="0" smtClean="0"/>
              <a:t>.</a:t>
            </a:r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/>
              <a:t>Nach etwa 5 Monaten bringt das „schwangere“ Schaf ein bis vier Lämmer zur Welt. Sobald die Lämmer geboren sind, leckt die Mutter diese ab. </a:t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r>
              <a:rPr lang="de-AT" dirty="0"/>
              <a:t>Dabei prägt sie sich den Geruch ihrer Kinder ein, der für sie als Erkennungszeichen dient. Die Lämmer erkennen ihre Mutter am Blöken wieder. </a:t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endParaRPr lang="de-AT" dirty="0"/>
          </a:p>
        </p:txBody>
      </p:sp>
      <p:sp>
        <p:nvSpPr>
          <p:cNvPr id="4" name="Rechteck 3"/>
          <p:cNvSpPr/>
          <p:nvPr/>
        </p:nvSpPr>
        <p:spPr>
          <a:xfrm>
            <a:off x="7308000" y="212400"/>
            <a:ext cx="1584000" cy="1486800"/>
          </a:xfrm>
          <a:prstGeom prst="rect">
            <a:avLst/>
          </a:prstGeom>
          <a:solidFill>
            <a:schemeClr val="bg1"/>
          </a:solidFill>
          <a:ln w="19050">
            <a:solidFill>
              <a:srgbClr val="A2C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5" name="Picture 8" descr="J:\EDUHI\intranet\Tiere\Haustiere\Schaf mit Lamm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3910" y="325800"/>
            <a:ext cx="1492180" cy="12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51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Ernährung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3568" y="1744217"/>
            <a:ext cx="7704856" cy="4133055"/>
          </a:xfrm>
        </p:spPr>
        <p:txBody>
          <a:bodyPr/>
          <a:lstStyle/>
          <a:p>
            <a:pPr marL="0" indent="0">
              <a:buNone/>
            </a:pPr>
            <a:r>
              <a:rPr lang="de-AT" dirty="0"/>
              <a:t>Jedes Gras und Kraut wird von den Schafen abgerupft und gefressen. Sie sind nicht sehr wählerisch. </a:t>
            </a:r>
            <a:br>
              <a:rPr lang="de-AT" dirty="0"/>
            </a:br>
            <a:r>
              <a:rPr lang="de-AT" dirty="0"/>
              <a:t/>
            </a:r>
            <a:br>
              <a:rPr lang="de-AT" dirty="0"/>
            </a:br>
            <a:r>
              <a:rPr lang="de-AT" dirty="0"/>
              <a:t>Schafe sind wie Kühe Wiederkäuer: sie würgen das Futter einige Stunden nach dem Fressen wieder hoch und kauen es noch einmal gründlich, bevor es dann endgültig im Darm verdaut wird.</a:t>
            </a:r>
          </a:p>
        </p:txBody>
      </p:sp>
      <p:sp>
        <p:nvSpPr>
          <p:cNvPr id="4" name="Rechteck 3"/>
          <p:cNvSpPr/>
          <p:nvPr/>
        </p:nvSpPr>
        <p:spPr>
          <a:xfrm>
            <a:off x="7308000" y="212400"/>
            <a:ext cx="1584000" cy="1486800"/>
          </a:xfrm>
          <a:prstGeom prst="rect">
            <a:avLst/>
          </a:prstGeom>
          <a:solidFill>
            <a:schemeClr val="bg1"/>
          </a:solidFill>
          <a:ln w="19050">
            <a:solidFill>
              <a:srgbClr val="A2C6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pic>
        <p:nvPicPr>
          <p:cNvPr id="5" name="Picture 10" descr="J:\EDUHI\intranet\Tiere\Haustiere\Schaf 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1736" y="463624"/>
            <a:ext cx="1476528" cy="984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72796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f52b5433a59226dc15f97152325d5be4d4db69"/>
</p:tagLst>
</file>

<file path=ppt/theme/theme1.xml><?xml version="1.0" encoding="utf-8"?>
<a:theme xmlns:a="http://schemas.openxmlformats.org/drawingml/2006/main" name="1_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tischmanieren_besteck</Template>
  <TotalTime>0</TotalTime>
  <Words>181</Words>
  <Application>Microsoft Office PowerPoint</Application>
  <PresentationFormat>Bildschirmpräsentation (4:3)</PresentationFormat>
  <Paragraphs>39</Paragraphs>
  <Slides>8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0" baseType="lpstr">
      <vt:lpstr>1_Benutzerdefiniertes Design</vt:lpstr>
      <vt:lpstr>Image</vt:lpstr>
      <vt:lpstr>Das Schaf</vt:lpstr>
      <vt:lpstr>Das Schaf</vt:lpstr>
      <vt:lpstr>Die Schaffamilie</vt:lpstr>
      <vt:lpstr>Schafgruppen</vt:lpstr>
      <vt:lpstr>Aussehen</vt:lpstr>
      <vt:lpstr>Aussehen</vt:lpstr>
      <vt:lpstr>Fortpflanzung</vt:lpstr>
      <vt:lpstr>Ernährung</vt:lpstr>
    </vt:vector>
  </TitlesOfParts>
  <Company>BIE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Umgang mit Besteck</dc:title>
  <dc:creator>Monika</dc:creator>
  <cp:lastModifiedBy>Sigrid Evelyn Zwaiger</cp:lastModifiedBy>
  <cp:revision>58</cp:revision>
  <dcterms:created xsi:type="dcterms:W3CDTF">2009-02-04T17:27:21Z</dcterms:created>
  <dcterms:modified xsi:type="dcterms:W3CDTF">2013-03-06T14:26:19Z</dcterms:modified>
</cp:coreProperties>
</file>